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303" r:id="rId5"/>
    <p:sldId id="304" r:id="rId6"/>
    <p:sldId id="305" r:id="rId7"/>
    <p:sldId id="308" r:id="rId8"/>
    <p:sldId id="307" r:id="rId9"/>
    <p:sldId id="310" r:id="rId10"/>
    <p:sldId id="309" r:id="rId11"/>
    <p:sldId id="313" r:id="rId12"/>
    <p:sldId id="311" r:id="rId13"/>
    <p:sldId id="312" r:id="rId1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86674" autoAdjust="0"/>
  </p:normalViewPr>
  <p:slideViewPr>
    <p:cSldViewPr showGuides="1">
      <p:cViewPr varScale="1">
        <p:scale>
          <a:sx n="82" d="100"/>
          <a:sy n="82" d="100"/>
        </p:scale>
        <p:origin x="56" y="1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0BA99-8669-4EA6-8064-0B779496BCF1}" type="datetimeFigureOut">
              <a:rPr lang="cs-CZ" smtClean="0"/>
              <a:t>09.06.2022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D9ACD-9691-42B2-8352-64FE308A1F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310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_Inter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98E94A2-827F-4E11-8C43-5C68E8F07B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84651" y="3814106"/>
            <a:ext cx="11222699" cy="10212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Název prezentace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484651" y="4941168"/>
            <a:ext cx="10945283" cy="1021246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28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cs-CZ" dirty="0"/>
              <a:t>Jméno a příjmení autora</a:t>
            </a:r>
            <a:br>
              <a:rPr lang="cs-CZ" dirty="0"/>
            </a:br>
            <a:r>
              <a:rPr lang="cs-CZ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22331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zentace Aven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27882E5-978F-46AD-9943-2EFF3B9F6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993643" y="1268760"/>
            <a:ext cx="10478955" cy="4176464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8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cs-CZ" dirty="0"/>
              <a:t>Vložte obsah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8DC62E-1293-41A7-AE48-942A49842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" y="328857"/>
            <a:ext cx="12192000" cy="611047"/>
          </a:xfrm>
          <a:prstGeom prst="rect">
            <a:avLst/>
          </a:prstGeo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3643" y="260648"/>
            <a:ext cx="10455468" cy="74519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l">
              <a:buNone/>
              <a:defRPr sz="3800" b="1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cs-CZ" dirty="0"/>
              <a:t>Vložte nadpis</a:t>
            </a:r>
          </a:p>
        </p:txBody>
      </p:sp>
    </p:spTree>
    <p:extLst>
      <p:ext uri="{BB962C8B-B14F-4D97-AF65-F5344CB8AC3E}">
        <p14:creationId xmlns:p14="http://schemas.microsoft.com/office/powerpoint/2010/main" val="296498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zentace D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9CF094B-03B7-442D-A43C-F3C4B4E02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993643" y="1268760"/>
            <a:ext cx="10478955" cy="41764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cs-CZ" dirty="0"/>
              <a:t>Vložte obsah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8DC62E-1293-41A7-AE48-942A49842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" y="328857"/>
            <a:ext cx="12192000" cy="611047"/>
          </a:xfrm>
          <a:prstGeom prst="rect">
            <a:avLst/>
          </a:prstGeo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3643" y="260648"/>
            <a:ext cx="10455468" cy="74519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l">
              <a:buNone/>
              <a:defRPr sz="3800" b="1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cs-CZ" dirty="0"/>
              <a:t>Vložte nadpis</a:t>
            </a:r>
          </a:p>
        </p:txBody>
      </p:sp>
    </p:spTree>
    <p:extLst>
      <p:ext uri="{BB962C8B-B14F-4D97-AF65-F5344CB8AC3E}">
        <p14:creationId xmlns:p14="http://schemas.microsoft.com/office/powerpoint/2010/main" val="579521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zentace OC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907F5BF-27EA-4411-9B41-FD7724367E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993643" y="1268760"/>
            <a:ext cx="10478955" cy="4176464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333333"/>
                </a:solidFill>
              </a:defRPr>
            </a:lvl1pPr>
          </a:lstStyle>
          <a:p>
            <a:pPr lvl="0"/>
            <a:r>
              <a:rPr lang="cs-CZ" dirty="0"/>
              <a:t>Vložte obsah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8DC62E-1293-41A7-AE48-942A49842A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" y="328857"/>
            <a:ext cx="12192000" cy="611047"/>
          </a:xfrm>
          <a:prstGeom prst="rect">
            <a:avLst/>
          </a:prstGeom>
        </p:spPr>
      </p:pic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993643" y="260648"/>
            <a:ext cx="10455468" cy="74519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marL="0" indent="0" algn="l">
              <a:buNone/>
              <a:defRPr sz="3800" b="1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cs-CZ" dirty="0"/>
              <a:t>Vložte nadpis</a:t>
            </a:r>
          </a:p>
        </p:txBody>
      </p:sp>
    </p:spTree>
    <p:extLst>
      <p:ext uri="{BB962C8B-B14F-4D97-AF65-F5344CB8AC3E}">
        <p14:creationId xmlns:p14="http://schemas.microsoft.com/office/powerpoint/2010/main" val="635735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98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78BE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8BE0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Nakládání s odpady ve ZZ (OC)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 dirty="0"/>
              <a:t>PharmDr. </a:t>
            </a:r>
            <a:r>
              <a:rPr lang="cs-CZ"/>
              <a:t>Kateřina Doležalová</a:t>
            </a:r>
            <a:endParaRPr lang="cs-CZ" dirty="0"/>
          </a:p>
          <a:p>
            <a:r>
              <a:rPr lang="cs-CZ" dirty="0"/>
              <a:t>08.06.2022</a:t>
            </a:r>
          </a:p>
        </p:txBody>
      </p:sp>
    </p:spTree>
    <p:extLst>
      <p:ext uri="{BB962C8B-B14F-4D97-AF65-F5344CB8AC3E}">
        <p14:creationId xmlns:p14="http://schemas.microsoft.com/office/powerpoint/2010/main" val="59346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DB8BD1E-C0F5-5DF8-E1E1-116ACED8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5747" y="4725144"/>
            <a:ext cx="4166253" cy="720080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</a:p>
        </p:txBody>
      </p:sp>
      <p:pic>
        <p:nvPicPr>
          <p:cNvPr id="4098" name="Picture 2" descr="COVID-19 zvýšil objem odpadů ze zdravotní péče. Poučili jsme se z toho? |  Průmyslová ekologie">
            <a:extLst>
              <a:ext uri="{FF2B5EF4-FFF2-40B4-BE49-F238E27FC236}">
                <a16:creationId xmlns:a16="http://schemas.microsoft.com/office/drawing/2014/main" id="{50327448-592B-26D5-F928-B1BFB47A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060848"/>
            <a:ext cx="51845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8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93423BD-FD52-4E49-92CE-26D1E59FB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3" y="1268760"/>
            <a:ext cx="10478955" cy="1800200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cs-CZ" sz="2400" b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z. č. 541/2020 Sb., o odpadech</a:t>
            </a:r>
            <a:r>
              <a:rPr lang="cs-CZ" sz="2400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cs-CZ" sz="2400" b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vyhl. č. 273/2021 Sb.,</a:t>
            </a:r>
            <a:r>
              <a:rPr lang="cs-CZ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podrobnostech nakládání s odpady</a:t>
            </a:r>
            <a:endParaRPr lang="cs-CZ" sz="2400" dirty="0">
              <a:solidFill>
                <a:srgbClr val="78BE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cs-CZ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z. č. 258/2000 Sb., o ochraně veřejného zdraví</a:t>
            </a:r>
            <a:endParaRPr lang="cs-CZ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BF36DA-F221-4880-A8A8-F3063F8289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7448" y="332656"/>
            <a:ext cx="10455468" cy="745192"/>
          </a:xfrm>
        </p:spPr>
        <p:txBody>
          <a:bodyPr/>
          <a:lstStyle/>
          <a:p>
            <a:r>
              <a:rPr lang="cs-CZ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Manipulace s odpadem ve ZZ</a:t>
            </a:r>
            <a:endParaRPr lang="cs-CZ" sz="2400" dirty="0"/>
          </a:p>
        </p:txBody>
      </p:sp>
      <p:pic>
        <p:nvPicPr>
          <p:cNvPr id="1028" name="Picture 4" descr="Kam s nebezpečným (infekčním) odpadem?">
            <a:extLst>
              <a:ext uri="{FF2B5EF4-FFF2-40B4-BE49-F238E27FC236}">
                <a16:creationId xmlns:a16="http://schemas.microsoft.com/office/drawing/2014/main" id="{33CA419D-B009-542B-1EF6-B6E2ABE68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72" y="2916832"/>
            <a:ext cx="3535056" cy="2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377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4E854D38-D52D-477F-BAC4-E3B23861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3" y="1268760"/>
            <a:ext cx="10478955" cy="252028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§ 89 odst.1 zákona č. 541/2020 Sb.: povinnost původců odpadů ze zdravotní péče je mít zpracovaný dokument </a:t>
            </a:r>
            <a:r>
              <a:rPr lang="cs-CZ" sz="1800" dirty="0">
                <a:solidFill>
                  <a:srgbClr val="78BE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b="1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pokyny pro nakládání s odpady“</a:t>
            </a:r>
            <a:endParaRPr lang="cs-CZ" sz="1800" dirty="0">
              <a:solidFill>
                <a:srgbClr val="78BE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§ 15 odst.1 zákona č. 258/2000 Sb.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pokyny pro nakládaní s odpady jsou dle zákona o odpadech </a:t>
            </a:r>
            <a:r>
              <a:rPr lang="cs-CZ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„součástí provozního řádu“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zpracovaného dle zákona O ochraně veřejného zdraví 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příloha č. 48 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vyhlášky č. 273/2021 Sb.: stanoví minimální obsahové náležitosti pokynů pro nakládání s odpady</a:t>
            </a:r>
          </a:p>
          <a:p>
            <a:endParaRPr lang="cs-CZ" dirty="0"/>
          </a:p>
        </p:txBody>
      </p:sp>
      <p:pic>
        <p:nvPicPr>
          <p:cNvPr id="2052" name="Picture 4" descr="Klinik boxy a nádoby na nebezpečný i nemocniční odpad - Dopner.cz">
            <a:extLst>
              <a:ext uri="{FF2B5EF4-FFF2-40B4-BE49-F238E27FC236}">
                <a16:creationId xmlns:a16="http://schemas.microsoft.com/office/drawing/2014/main" id="{C976C262-49CF-B10C-C5CD-F8AC4645A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789040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5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7131D67-A4BD-41F4-B631-6F08050EE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ts val="2025"/>
              </a:lnSpc>
              <a:spcAft>
                <a:spcPts val="375"/>
              </a:spcAft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Pokyny pro nakládání s odpady obsahují:</a:t>
            </a:r>
          </a:p>
          <a:p>
            <a:pPr marL="0" indent="0" algn="just">
              <a:lnSpc>
                <a:spcPts val="2025"/>
              </a:lnSpc>
              <a:spcAft>
                <a:spcPts val="375"/>
              </a:spcAft>
              <a:buNone/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identifikační údaje původce odpadů</a:t>
            </a:r>
            <a:r>
              <a:rPr lang="cs-CZ" sz="1800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alespoň adresu, telefonní číslo, jméno a příjmení osoby jednající za původce odpadu, identifikační číslo;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adresu příslušného obecního úřadu obce s rozšířenou působností a adresu příslušného krajského úřadu;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významná telefonní čísla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například Hasičský záchranný sbor, Zdravotnická záchranná služba, ČIŽP, orgány ochrany veřejného zdraví, ústavní hygienik;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seznam odpadů</a:t>
            </a:r>
            <a:r>
              <a:rPr lang="cs-CZ" sz="1800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(katalogové číslo, název a kategorie), pro které je pokyn určen, a podrobnější specifikace těchto odpadů;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800" b="1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nebezpečný odpad: 180101, 180103,…..</a:t>
            </a:r>
            <a:endParaRPr lang="cs-CZ" sz="1800" dirty="0">
              <a:solidFill>
                <a:srgbClr val="78BE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46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7131D67-A4BD-41F4-B631-6F08050E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556792"/>
            <a:ext cx="10507477" cy="4176464"/>
          </a:xfrm>
        </p:spPr>
        <p:txBody>
          <a:bodyPr/>
          <a:lstStyle/>
          <a:p>
            <a:pPr marL="0" lvl="0" indent="0" algn="just">
              <a:lnSpc>
                <a:spcPts val="2025"/>
              </a:lnSpc>
              <a:spcAft>
                <a:spcPts val="375"/>
              </a:spcAft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5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organizační zajištění nakládání s odpady, </a:t>
            </a: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osoby zodpovědné za nakládání s odpady,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včetně telefonního čísla;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(pověřené osoba ZZ odpad označuje, vede jeho evidenci, ukládá na vyčleněné místo, předává příslušné firmě k likvidaci)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5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způsob soustřeďování odpadů v místě jejich vzniku</a:t>
            </a:r>
            <a:r>
              <a:rPr lang="cs-CZ" sz="1800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místa určená pro soustřeďování odpadů a pokyny pro soustřeďování odpadů v areálu původce;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(popis manipulace s odpadem ve ZZ: jeho třídění, uložení do vhodných obalů + označení uzavřených nádob, soustředění odpadů na vyhrazeném místě) 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5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způsob nakládání s tekutými odpady;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zatím není řešen, na OC nevzniká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61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7131D67-A4BD-41F4-B631-6F08050E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3" y="1268760"/>
            <a:ext cx="10478955" cy="648072"/>
          </a:xfrm>
        </p:spPr>
        <p:txBody>
          <a:bodyPr/>
          <a:lstStyle/>
          <a:p>
            <a:pPr algn="just">
              <a:buFont typeface="+mj-lt"/>
              <a:buAutoNum type="alphaLcParenR" startAt="7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značení obalů, nádob a kontejnerů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obaly a nádoby musí bát certifikovány pro dané použití, příslušně označené: štítek s identifikací odpadu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text, interiér, kontejner, koš&#10;&#10;Popis byl vytvořen automaticky">
            <a:extLst>
              <a:ext uri="{FF2B5EF4-FFF2-40B4-BE49-F238E27FC236}">
                <a16:creationId xmlns:a16="http://schemas.microsoft.com/office/drawing/2014/main" id="{B8BAF71B-C584-05FA-46EE-2A6ACEAEF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375768"/>
            <a:ext cx="4676388" cy="335748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12E9A23-8799-3E18-ED27-CC135CA23765}"/>
              </a:ext>
            </a:extLst>
          </p:cNvPr>
          <p:cNvSpPr txBox="1"/>
          <p:nvPr/>
        </p:nvSpPr>
        <p:spPr>
          <a:xfrm>
            <a:off x="589151" y="2562569"/>
            <a:ext cx="5472609" cy="237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Bef>
                <a:spcPts val="290"/>
              </a:spcBef>
              <a:spcAft>
                <a:spcPts val="29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Štítek s identifikací odpadu obsahuje:</a:t>
            </a:r>
          </a:p>
          <a:p>
            <a:pPr marL="685800">
              <a:lnSpc>
                <a:spcPct val="115000"/>
              </a:lnSpc>
              <a:spcBef>
                <a:spcPts val="290"/>
              </a:spcBef>
              <a:spcAft>
                <a:spcPts val="29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1. čas vzniku odpadu,</a:t>
            </a:r>
            <a:b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</a:b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2. název OCM, kde odpad vznikl,</a:t>
            </a:r>
            <a:b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</a:b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3. jméno osoby zodpovědné za nakládání a označení,</a:t>
            </a:r>
            <a:b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</a:b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4. údaje o hmotnosti odpadu </a:t>
            </a:r>
            <a:b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</a:br>
            <a:r>
              <a:rPr lang="cs-CZ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oto Sans CJK SC Regular"/>
                <a:cs typeface="Arial" panose="020B0604020202020204" pitchFamily="34" charset="0"/>
              </a:rPr>
              <a:t>5. údaje o dalším způsobu nakládání</a:t>
            </a:r>
            <a:endParaRPr lang="cs-CZ" sz="1800" kern="100" dirty="0">
              <a:effectLst/>
              <a:latin typeface="Arial" panose="020B0604020202020204" pitchFamily="34" charset="0"/>
              <a:ea typeface="Noto Sans CJK SC Regular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6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7131D67-A4BD-41F4-B631-6F08050E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3" y="1268760"/>
            <a:ext cx="10478955" cy="1224136"/>
          </a:xfrm>
        </p:spPr>
        <p:txBody>
          <a:bodyPr/>
          <a:lstStyle/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9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pokyny pro přesun odpadů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rámci areálu původce mezi soustřeďovacími místy;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(četnost odstraňování odpadů, kdo je pověřen, smluvní partner pro odvoz a likvidaci příslušného odpadu)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9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opatření pro případ havárie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například postup při rozsypání, rozlití či úniku odpadů;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postup dekontaminace prostředí, základní body jsou: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just">
              <a:lnSpc>
                <a:spcPts val="2025"/>
              </a:lnSpc>
              <a:spcAft>
                <a:spcPts val="375"/>
              </a:spcAft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19F8058-C0AA-F33C-A638-9B20907CEF69}"/>
              </a:ext>
            </a:extLst>
          </p:cNvPr>
          <p:cNvSpPr txBox="1"/>
          <p:nvPr/>
        </p:nvSpPr>
        <p:spPr>
          <a:xfrm>
            <a:off x="1343472" y="2693918"/>
            <a:ext cx="10297144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Clr>
                <a:srgbClr val="78BE00"/>
              </a:buClr>
              <a:buFont typeface="+mj-lt"/>
              <a:buAutoNum type="arabicPeriod"/>
            </a:pPr>
            <a:r>
              <a:rPr lang="cs-CZ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racovník použije ochranné pracovní pomůcky  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Clr>
                <a:srgbClr val="78BE00"/>
              </a:buClr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ošetří kontaminované místo dezinfekční látkou s virucidním účinkem 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Clr>
                <a:srgbClr val="78BE00"/>
              </a:buClr>
              <a:buFont typeface="+mj-lt"/>
              <a:buAutoNum type="arabicPeriod"/>
            </a:pP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bytky poškozeného přípravku zlikviduje do kontejneru na nebezpečný odpad 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Clr>
                <a:srgbClr val="78BE00"/>
              </a:buClr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provede dezinfekci kontaminovaného místa dezinfekčním roztokem s virucidním účinkem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Clr>
                <a:srgbClr val="78BE00"/>
              </a:buClr>
              <a:buFont typeface="+mj-lt"/>
              <a:buAutoNum type="arabicPeriod"/>
            </a:pP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další kontaminovaný odpad (promočené obaly apod.) zlikviduje jako nebezpečný nebo  komunální odpad (dle povahy znečistění) do příslušného kontejneru.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09395DA-901A-BFD7-EDC3-AB100851B307}"/>
              </a:ext>
            </a:extLst>
          </p:cNvPr>
          <p:cNvSpPr txBox="1"/>
          <p:nvPr/>
        </p:nvSpPr>
        <p:spPr>
          <a:xfrm>
            <a:off x="1055440" y="4941168"/>
            <a:ext cx="68407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78BE00"/>
              </a:buClr>
              <a:buFont typeface="+mj-lt"/>
              <a:buAutoNum type="alphaLcParenR" startAt="11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podmínky pro dekontaminaci odpadů;</a:t>
            </a:r>
            <a:r>
              <a:rPr lang="cs-CZ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(není prováděna OC</a:t>
            </a:r>
            <a:r>
              <a:rPr lang="cs-CZ" dirty="0">
                <a:effectLst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341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DB8BD1E-C0F5-5DF8-E1E1-116ACED8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844824"/>
            <a:ext cx="10478955" cy="4176464"/>
          </a:xfrm>
        </p:spPr>
        <p:txBody>
          <a:bodyPr/>
          <a:lstStyle/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12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název, adresa a IČZ zařízení, do které jsou odpady předávány 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identifikační údaje provozovatele tohoto zařízení;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12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způsob </a:t>
            </a: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zajištění bezpečnosti a ochrany zdraví při práci s odpady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pracovní pomůcky, první pomoc při poranění;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(dodržování zásad osobní hygieny a používání osobních ochranných pomůcek, manipulace s  odpadem „ostrým“ 180101“, manipulace s biologickým odpadem 180103, </a:t>
            </a:r>
            <a:r>
              <a:rPr lang="cs-CZ" sz="1800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postup při poranění jehlou!)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12"/>
            </a:pPr>
            <a:r>
              <a:rPr lang="cs-CZ" sz="1800" i="1" dirty="0">
                <a:solidFill>
                  <a:srgbClr val="78BE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způsob školení zaměstnanců</a:t>
            </a: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(četnost proškolení zaměstnanců ohledně nakládání s odpady, zde 1x za 3 roky)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781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DB8BD1E-C0F5-5DF8-E1E1-116ACED8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643" y="1268760"/>
            <a:ext cx="10478955" cy="1224136"/>
          </a:xfrm>
        </p:spPr>
        <p:txBody>
          <a:bodyPr/>
          <a:lstStyle/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15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identifikační listy nebezpečných odpadů;</a:t>
            </a:r>
            <a:r>
              <a:rPr lang="cs-CZ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(mají určitý formát, popis nebezpečného odpadu, nutné aktualizovat při změně)</a:t>
            </a:r>
          </a:p>
          <a:p>
            <a:pPr marL="342900" lvl="0" indent="-342900" algn="just">
              <a:lnSpc>
                <a:spcPts val="2025"/>
              </a:lnSpc>
              <a:spcAft>
                <a:spcPts val="375"/>
              </a:spcAft>
              <a:buFont typeface="+mj-lt"/>
              <a:buAutoNum type="alphaLcParenR" startAt="15"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grafické symboly nebezpečných vlastností odpadů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9D15474F-B174-7419-DB38-706737903E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2" t="30234" r="21407" b="8671"/>
          <a:stretch/>
        </p:blipFill>
        <p:spPr bwMode="auto">
          <a:xfrm>
            <a:off x="1415480" y="2522726"/>
            <a:ext cx="5616624" cy="29945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44540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>
            <a:ln>
              <a:noFill/>
            </a:ln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269632DCC46947B4A6418A85E76AC1" ma:contentTypeVersion="7" ma:contentTypeDescription="Vytvořit nový dokument" ma:contentTypeScope="" ma:versionID="69dc9f3265b463690b545b7844a7342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4d862fe8020f515a9ee9d2d8748c78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Typ obsahu"/>
        <xsd:element ref="dc:title" minOccurs="0" maxOccurs="1" ma:index="3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95147CD-3A1B-40B9-BA73-A9DBE76F02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D99B5A5-355C-4434-9B46-68E4B03A11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C8B9AA-8A9B-49A8-A0C1-5DAF752D20F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34934</TotalTime>
  <Words>632</Words>
  <Application>Microsoft Office PowerPoint</Application>
  <PresentationFormat>Širokoúhlá obrazovka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AVENIER</dc:title>
  <dc:creator>Jan Pidrman</dc:creator>
  <cp:lastModifiedBy>Doležalová Kateřina</cp:lastModifiedBy>
  <cp:revision>706</cp:revision>
  <cp:lastPrinted>2018-04-26T09:13:30Z</cp:lastPrinted>
  <dcterms:created xsi:type="dcterms:W3CDTF">2012-11-30T09:49:23Z</dcterms:created>
  <dcterms:modified xsi:type="dcterms:W3CDTF">2022-06-09T09:33:23Z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0x010100EE269632DCC46947B4A6418A85E76AC1</vt:lpwstr>
  </property>
</Properties>
</file>